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1" r:id="rId4"/>
    <p:sldId id="260" r:id="rId5"/>
    <p:sldId id="262" r:id="rId6"/>
    <p:sldId id="263" r:id="rId7"/>
    <p:sldId id="264" r:id="rId8"/>
    <p:sldId id="265" r:id="rId9"/>
    <p:sldId id="267" r:id="rId10"/>
    <p:sldId id="266" r:id="rId11"/>
    <p:sldId id="269" r:id="rId12"/>
    <p:sldId id="270" r:id="rId13"/>
    <p:sldId id="271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2286000"/>
          </a:xfrm>
        </p:spPr>
        <p:txBody>
          <a:bodyPr>
            <a:normAutofit fontScale="90000"/>
          </a:bodyPr>
          <a:lstStyle/>
          <a:p>
            <a:r>
              <a:rPr lang="ru-RU" sz="4600"/>
              <a:t>Алгоритм эффективного внедрения ФГОС </a:t>
            </a:r>
            <a:br>
              <a:rPr lang="ru-RU" sz="4600"/>
            </a:br>
            <a:endParaRPr lang="ru-RU" sz="460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724400"/>
            <a:ext cx="4876800" cy="990600"/>
          </a:xfrm>
        </p:spPr>
        <p:txBody>
          <a:bodyPr/>
          <a:lstStyle/>
          <a:p>
            <a:pPr algn="r"/>
            <a:r>
              <a:rPr lang="ru-RU" b="1">
                <a:solidFill>
                  <a:srgbClr val="FF0000"/>
                </a:solidFill>
              </a:rPr>
              <a:t>Особенности управления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000" dirty="0"/>
              <a:t>Примерный перечень локальных актов </a:t>
            </a:r>
            <a:r>
              <a:rPr lang="ru-RU" sz="2000" b="1" dirty="0"/>
              <a:t>общеобразовательного учреждения, регламентирующих отдельные стороны образовательного процесса в условиях введения ФГОС ООО</a:t>
            </a:r>
            <a:r>
              <a:rPr lang="ru-RU" sz="2000" b="1" dirty="0" smtClean="0"/>
              <a:t>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r>
              <a:rPr lang="ru-RU" sz="6400" b="1" dirty="0" smtClean="0"/>
              <a:t>Внесение изменений:</a:t>
            </a:r>
          </a:p>
          <a:p>
            <a:pPr marL="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6400" dirty="0" smtClean="0"/>
              <a:t>Положение </a:t>
            </a:r>
            <a:r>
              <a:rPr lang="ru-RU" sz="6400" dirty="0"/>
              <a:t>о Совете общеобразовательного учреждения; </a:t>
            </a:r>
          </a:p>
          <a:p>
            <a:pPr marL="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6400" dirty="0"/>
              <a:t>Положение о Педагогическом совете общеобразовательного учреждения</a:t>
            </a:r>
            <a:r>
              <a:rPr lang="ru-RU" sz="6400" dirty="0" smtClean="0"/>
              <a:t>;</a:t>
            </a:r>
            <a:r>
              <a:rPr lang="ru-RU" sz="6400" dirty="0"/>
              <a:t> </a:t>
            </a:r>
          </a:p>
          <a:p>
            <a:pPr marL="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6400" dirty="0"/>
              <a:t>Положения о структурных подразделениях общеобразовательного учреждения;  </a:t>
            </a:r>
            <a:endParaRPr lang="ru-RU" sz="6400" dirty="0" smtClean="0"/>
          </a:p>
          <a:p>
            <a:pPr marL="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6400" dirty="0" smtClean="0"/>
              <a:t>Положение </a:t>
            </a:r>
            <a:r>
              <a:rPr lang="ru-RU" sz="6400" dirty="0"/>
              <a:t>о порядке приема, перевода и отчисления обучающихся общеобразовательного учреждения;  </a:t>
            </a:r>
          </a:p>
          <a:p>
            <a:pPr marL="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6400" dirty="0"/>
              <a:t>Положение о режиме работы общеобразовательного учреждения</a:t>
            </a:r>
            <a:r>
              <a:rPr lang="ru-RU" sz="6400" dirty="0" smtClean="0"/>
              <a:t>;</a:t>
            </a:r>
            <a:r>
              <a:rPr lang="ru-RU" sz="6400" dirty="0"/>
              <a:t> </a:t>
            </a:r>
          </a:p>
          <a:p>
            <a:pPr marL="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6400" dirty="0"/>
              <a:t>Положение о системе оценки достижения планируемых результатов освоения основной образовательной программы основного общего образования (или </a:t>
            </a:r>
            <a:r>
              <a:rPr lang="ru-RU" sz="6400" dirty="0" smtClean="0"/>
              <a:t>отдельные Положения </a:t>
            </a:r>
            <a:r>
              <a:rPr lang="ru-RU" sz="6400" dirty="0"/>
              <a:t>о текущем контроле, о промежуточной аттестации</a:t>
            </a:r>
            <a:r>
              <a:rPr lang="ru-RU" sz="6400" dirty="0" smtClean="0"/>
              <a:t>)</a:t>
            </a:r>
          </a:p>
          <a:p>
            <a:pPr marL="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6400" b="1" dirty="0" smtClean="0"/>
              <a:t>Новые локальные акты:</a:t>
            </a:r>
            <a:endParaRPr lang="ru-RU" sz="6400" b="1" dirty="0"/>
          </a:p>
          <a:p>
            <a:pPr marL="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6400" dirty="0"/>
              <a:t>Положение об индивидуальном учебном проекте</a:t>
            </a:r>
            <a:r>
              <a:rPr lang="ru-RU" sz="6400" dirty="0" smtClean="0"/>
              <a:t>;</a:t>
            </a:r>
            <a:r>
              <a:rPr lang="ru-RU" sz="6400" dirty="0"/>
              <a:t> </a:t>
            </a:r>
          </a:p>
          <a:p>
            <a:pPr marL="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6400" dirty="0"/>
              <a:t>Положение </a:t>
            </a:r>
            <a:r>
              <a:rPr lang="ru-RU" sz="6400" dirty="0" smtClean="0"/>
              <a:t>о системе учета личностных достижений (например, о портфеле </a:t>
            </a:r>
            <a:r>
              <a:rPr lang="ru-RU" sz="6400" dirty="0"/>
              <a:t>достижений </a:t>
            </a:r>
            <a:r>
              <a:rPr lang="ru-RU" sz="6400" dirty="0" smtClean="0"/>
              <a:t>обучающихся);</a:t>
            </a:r>
            <a:r>
              <a:rPr lang="ru-RU" sz="6400" dirty="0"/>
              <a:t> </a:t>
            </a:r>
          </a:p>
          <a:p>
            <a:pPr marL="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6400" dirty="0"/>
              <a:t>Положение о мониторинге качества реализации основной образовательной программы основой </a:t>
            </a:r>
            <a:r>
              <a:rPr lang="ru-RU" sz="6400" dirty="0" smtClean="0"/>
              <a:t>школы в соответствии с ФГОС;</a:t>
            </a:r>
            <a:r>
              <a:rPr lang="ru-RU" sz="6400" dirty="0"/>
              <a:t> </a:t>
            </a:r>
            <a:endParaRPr lang="ru-RU" sz="6400" dirty="0" smtClean="0"/>
          </a:p>
          <a:p>
            <a:pPr marL="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6400" dirty="0" smtClean="0"/>
              <a:t>Положение о Рабочей программе</a:t>
            </a:r>
          </a:p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r>
              <a:rPr lang="ru-RU" sz="6400" dirty="0"/>
              <a:t> </a:t>
            </a:r>
          </a:p>
          <a:p>
            <a:pPr eaLnBrk="1" hangingPunct="1">
              <a:buFontTx/>
              <a:buNone/>
              <a:defRPr/>
            </a:pPr>
            <a:r>
              <a:rPr lang="ru-RU" sz="4200" dirty="0"/>
              <a:t> </a:t>
            </a:r>
          </a:p>
          <a:p>
            <a:pPr eaLnBrk="1" hangingPunct="1">
              <a:defRPr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19919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Требования к </a:t>
            </a:r>
            <a:r>
              <a:rPr lang="ru-RU" b="1" dirty="0" smtClean="0"/>
              <a:t>педагогическим кадрам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758138" cy="48737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ru-RU" sz="2400" b="1" dirty="0" smtClean="0"/>
              <a:t>Кадровый ресурс приведен </a:t>
            </a:r>
            <a:r>
              <a:rPr lang="ru-RU" sz="2400" b="1" dirty="0"/>
              <a:t>в соответствие с новым порядком аттестации педагогических работников: соответствие уровня квалификации работников образовательного учреждения требованиям, предъявляемым к квалификационным категориям </a:t>
            </a:r>
            <a:r>
              <a:rPr lang="ru-RU" sz="2400" b="1" dirty="0" smtClean="0"/>
              <a:t>Непрерывность </a:t>
            </a:r>
            <a:r>
              <a:rPr lang="ru-RU" sz="2400" b="1" dirty="0"/>
              <a:t>профессионального развития педагогических работников должна обеспечиваться освоением дополнительных профессиональных образовательных программ в объеме не менее 108 часов и не реже одного раза в пять </a:t>
            </a:r>
            <a:r>
              <a:rPr lang="ru-RU" sz="2400" b="1" dirty="0" smtClean="0"/>
              <a:t>лет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60561961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Алгоритм управленческих действий</a:t>
            </a:r>
            <a:endParaRPr lang="en-US" sz="38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600" dirty="0">
                <a:solidFill>
                  <a:srgbClr val="FF0000"/>
                </a:solidFill>
              </a:rPr>
              <a:t>1. «</a:t>
            </a:r>
            <a:r>
              <a:rPr lang="ru-RU" sz="2600" dirty="0" err="1">
                <a:solidFill>
                  <a:srgbClr val="FF0000"/>
                </a:solidFill>
              </a:rPr>
              <a:t>Пилотная</a:t>
            </a:r>
            <a:r>
              <a:rPr lang="ru-RU" sz="2600" dirty="0">
                <a:solidFill>
                  <a:srgbClr val="FF0000"/>
                </a:solidFill>
              </a:rPr>
              <a:t>» школа по опережающему внедрению ФГОС?</a:t>
            </a:r>
          </a:p>
          <a:p>
            <a:pPr>
              <a:lnSpc>
                <a:spcPct val="80000"/>
              </a:lnSpc>
            </a:pPr>
            <a:r>
              <a:rPr lang="ru-RU" sz="2600" dirty="0"/>
              <a:t>2. ФГОС и «педагогическая мечта» (деловая игра).</a:t>
            </a:r>
          </a:p>
          <a:p>
            <a:pPr>
              <a:lnSpc>
                <a:spcPct val="80000"/>
              </a:lnSpc>
            </a:pPr>
            <a:r>
              <a:rPr lang="ru-RU" sz="2600" dirty="0"/>
              <a:t>3. Обучение по проблемам внедрения ФГОС.</a:t>
            </a:r>
          </a:p>
          <a:p>
            <a:pPr>
              <a:lnSpc>
                <a:spcPct val="80000"/>
              </a:lnSpc>
            </a:pPr>
            <a:r>
              <a:rPr lang="ru-RU" sz="2600" dirty="0"/>
              <a:t>4. Диагностика готовности школы к внедрению ФГОС (анкета) .</a:t>
            </a:r>
          </a:p>
          <a:p>
            <a:pPr>
              <a:lnSpc>
                <a:spcPct val="80000"/>
              </a:lnSpc>
            </a:pPr>
            <a:r>
              <a:rPr lang="ru-RU" sz="2600" dirty="0">
                <a:solidFill>
                  <a:srgbClr val="FF0000"/>
                </a:solidFill>
              </a:rPr>
              <a:t>5. Решение о переходе на ФГОС (приказ и «дорожная карта»).</a:t>
            </a:r>
          </a:p>
          <a:p>
            <a:pPr>
              <a:lnSpc>
                <a:spcPct val="80000"/>
              </a:lnSpc>
            </a:pPr>
            <a:r>
              <a:rPr lang="ru-RU" sz="2600" dirty="0"/>
              <a:t>6. Общешкольная конференция  по переходу школы на ФГОС (педагоги, учащиеся, родители, общественность).</a:t>
            </a:r>
          </a:p>
          <a:p>
            <a:pPr>
              <a:lnSpc>
                <a:spcPct val="80000"/>
              </a:lnSpc>
            </a:pPr>
            <a:r>
              <a:rPr lang="ru-RU" sz="2600" dirty="0"/>
              <a:t>7. Работа групп по  «дорожной карте» и программы работы с родителями.</a:t>
            </a:r>
            <a:endParaRPr lang="en-US" sz="2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24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600"/>
              <a:t>8. Анализ итогов реализации «дорожной карты» и работы с родителями.</a:t>
            </a:r>
          </a:p>
          <a:p>
            <a:pPr>
              <a:lnSpc>
                <a:spcPct val="80000"/>
              </a:lnSpc>
            </a:pPr>
            <a:r>
              <a:rPr lang="ru-RU" sz="2600">
                <a:solidFill>
                  <a:srgbClr val="FF0000"/>
                </a:solidFill>
              </a:rPr>
              <a:t>9. Утверждение ООП и заключение общественного договора по реализации ФГОС.</a:t>
            </a:r>
          </a:p>
          <a:p>
            <a:pPr>
              <a:lnSpc>
                <a:spcPct val="80000"/>
              </a:lnSpc>
            </a:pPr>
            <a:r>
              <a:rPr lang="ru-RU" sz="2600"/>
              <a:t>10. Объединение педагогов в проектные команды по реализации ООП.</a:t>
            </a:r>
          </a:p>
          <a:p>
            <a:pPr>
              <a:lnSpc>
                <a:spcPct val="80000"/>
              </a:lnSpc>
            </a:pPr>
            <a:r>
              <a:rPr lang="ru-RU" sz="2600"/>
              <a:t>11. Выполнение основной образовательной программы.</a:t>
            </a:r>
          </a:p>
          <a:p>
            <a:pPr>
              <a:lnSpc>
                <a:spcPct val="80000"/>
              </a:lnSpc>
            </a:pPr>
            <a:r>
              <a:rPr lang="ru-RU" sz="2600"/>
              <a:t>12. Регламентация реализации ООП в рабочих программах и технологических картах.</a:t>
            </a:r>
          </a:p>
          <a:p>
            <a:pPr>
              <a:lnSpc>
                <a:spcPct val="80000"/>
              </a:lnSpc>
            </a:pPr>
            <a:r>
              <a:rPr lang="ru-RU" sz="2600">
                <a:solidFill>
                  <a:srgbClr val="FF0000"/>
                </a:solidFill>
              </a:rPr>
              <a:t>13. Положение о мониторинге результативности реализации ФГОС.</a:t>
            </a:r>
          </a:p>
          <a:p>
            <a:pPr>
              <a:lnSpc>
                <a:spcPct val="80000"/>
              </a:lnSpc>
            </a:pPr>
            <a:r>
              <a:rPr lang="ru-RU" sz="2600"/>
              <a:t>14. Создание группы профессионально-общественной экспертизы.</a:t>
            </a:r>
          </a:p>
          <a:p>
            <a:pPr>
              <a:lnSpc>
                <a:spcPct val="80000"/>
              </a:lnSpc>
            </a:pPr>
            <a:r>
              <a:rPr lang="ru-RU" sz="2600"/>
              <a:t>15.Положение о мониторинге результативности реализации ФГОС и пакет КИМов.</a:t>
            </a:r>
          </a:p>
          <a:p>
            <a:pPr>
              <a:lnSpc>
                <a:spcPct val="80000"/>
              </a:lnSpc>
            </a:pPr>
            <a:r>
              <a:rPr lang="ru-RU" sz="2600"/>
              <a:t>16. Анализ результативности ФГОС.</a:t>
            </a:r>
            <a:endParaRPr lang="en-US" sz="2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91680" y="188640"/>
            <a:ext cx="6984776" cy="122413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Wingdings 2"/>
              <a:buChar char="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Разработка ООП: наиболее сложные моменты – создание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Программы развития универсальных учебных действий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и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Системы оценки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достижения планируемых результатов освоения основной образовательной программы;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Wingdings 2"/>
              <a:buChar char="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Выбор УМК;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Wingdings 2"/>
              <a:buChar char="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Создание современных рабочих программ;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Wingdings 2"/>
              <a:buChar char="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Разработка локальной нормативной базы;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Wingdings 2"/>
              <a:buChar char="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Повышение квалификации (индивидуальные маршруты, программы, стажировки, самообразование): наиболее сложные моменты для учителя – программа УУД, «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метапредметная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 оценка»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Wingdings 2"/>
              <a:buChar char="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Wingdings 2"/>
              <a:buChar char="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Wingdings 2"/>
              <a:buChar char="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ct val="100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691680" y="274638"/>
            <a:ext cx="6995120" cy="106613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</a:rPr>
              <a:t>Проблемы и риски введения ФГОС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</a:rPr>
              <a:t>«Дорожная карта»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latin typeface="Calibri" pitchFamily="34" charset="0"/>
              </a:rPr>
              <a:t>Качество образования</a:t>
            </a:r>
            <a:endParaRPr sz="3600" b="1" dirty="0" smtClean="0">
              <a:latin typeface="Calibri" pitchFamily="34" charset="0"/>
            </a:endParaRPr>
          </a:p>
        </p:txBody>
      </p:sp>
      <p:sp>
        <p:nvSpPr>
          <p:cNvPr id="7171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 hangingPunct="1">
              <a:lnSpc>
                <a:spcPct val="90000"/>
              </a:lnSpc>
              <a:spcBef>
                <a:spcPts val="500"/>
              </a:spcBef>
            </a:pPr>
            <a:r>
              <a:rPr sz="3200" b="1" i="1" dirty="0" smtClean="0">
                <a:latin typeface="Calibri" pitchFamily="34" charset="0"/>
              </a:rPr>
              <a:t>Качество образования – </a:t>
            </a:r>
            <a:r>
              <a:rPr sz="3200" i="1" dirty="0" smtClean="0">
                <a:latin typeface="Calibri" pitchFamily="34" charset="0"/>
              </a:rPr>
              <a:t>комплексная характеристика образования, выражающая </a:t>
            </a:r>
            <a:r>
              <a:rPr sz="3200" b="1" i="1" dirty="0" smtClean="0">
                <a:latin typeface="Calibri" pitchFamily="34" charset="0"/>
              </a:rPr>
              <a:t>степень его соответствия федеральным государственным образовательным </a:t>
            </a:r>
            <a:r>
              <a:rPr sz="3200" b="1" i="1" smtClean="0">
                <a:latin typeface="Calibri" pitchFamily="34" charset="0"/>
              </a:rPr>
              <a:t>стандартам и </a:t>
            </a:r>
            <a:r>
              <a:rPr sz="3200" b="1" i="1" dirty="0" smtClean="0">
                <a:latin typeface="Calibri" pitchFamily="34" charset="0"/>
              </a:rPr>
              <a:t>(или) потребностям заказчика образовательных услуг, социальным и личностным ожиданиям человека</a:t>
            </a:r>
          </a:p>
          <a:p>
            <a:pPr hangingPunct="1">
              <a:lnSpc>
                <a:spcPct val="90000"/>
              </a:lnSpc>
            </a:pPr>
            <a:endParaRPr dirty="0" smtClean="0">
              <a:latin typeface="Calibri" pitchFamily="34" charset="0"/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6659563" y="4981575"/>
            <a:ext cx="1873250" cy="1368425"/>
            <a:chOff x="6659567" y="5489590"/>
            <a:chExt cx="1873248" cy="1368427"/>
          </a:xfrm>
        </p:grpSpPr>
        <p:sp>
          <p:nvSpPr>
            <p:cNvPr id="7173" name="AutoShape 34"/>
            <p:cNvSpPr>
              <a:spLocks/>
            </p:cNvSpPr>
            <p:nvPr/>
          </p:nvSpPr>
          <p:spPr bwMode="auto">
            <a:xfrm rot="-899986">
              <a:off x="6659567" y="5489590"/>
              <a:ext cx="1873248" cy="1368427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0 w 21600"/>
                <a:gd name="T7" fmla="*/ 2147483647 h 21600"/>
                <a:gd name="T8" fmla="*/ 2147483647 w 21600"/>
                <a:gd name="T9" fmla="*/ 0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0 w 21600"/>
                <a:gd name="T15" fmla="*/ 2147483647 h 21600"/>
                <a:gd name="T16" fmla="*/ 2147483647 w 21600"/>
                <a:gd name="T17" fmla="*/ 0 h 21600"/>
                <a:gd name="T18" fmla="*/ 0 w 21600"/>
                <a:gd name="T19" fmla="*/ 2147483647 h 21600"/>
                <a:gd name="T20" fmla="*/ 2147483647 w 21600"/>
                <a:gd name="T21" fmla="*/ 2147483647 h 21600"/>
                <a:gd name="T22" fmla="*/ 2147483647 w 21600"/>
                <a:gd name="T23" fmla="*/ 2147483647 h 21600"/>
                <a:gd name="T24" fmla="*/ 17694720 60000 65536"/>
                <a:gd name="T25" fmla="*/ 0 60000 65536"/>
                <a:gd name="T26" fmla="*/ 5898240 60000 65536"/>
                <a:gd name="T27" fmla="*/ 11796480 60000 65536"/>
                <a:gd name="T28" fmla="*/ 17694720 60000 65536"/>
                <a:gd name="T29" fmla="*/ 0 60000 65536"/>
                <a:gd name="T30" fmla="*/ 5898240 60000 65536"/>
                <a:gd name="T31" fmla="*/ 11796480 60000 65536"/>
                <a:gd name="T32" fmla="*/ 17694720 60000 65536"/>
                <a:gd name="T33" fmla="*/ 11796480 60000 65536"/>
                <a:gd name="T34" fmla="*/ 5898240 60000 65536"/>
                <a:gd name="T35" fmla="*/ 0 60000 65536"/>
                <a:gd name="T36" fmla="*/ 4627 w 21600"/>
                <a:gd name="T37" fmla="*/ 6320 h 21600"/>
                <a:gd name="T38" fmla="*/ 16702 w 21600"/>
                <a:gd name="T39" fmla="*/ 13937 h 2160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1600" h="2160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lnTo>
                    <a:pt x="10800" y="5800"/>
                  </a:lnTo>
                  <a:close/>
                </a:path>
              </a:pathLst>
            </a:custGeom>
            <a:solidFill>
              <a:srgbClr val="FFFF00"/>
            </a:solidFill>
            <a:ln w="9528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35"/>
            <p:cNvSpPr txBox="1"/>
            <p:nvPr/>
          </p:nvSpPr>
          <p:spPr>
            <a:xfrm>
              <a:off x="7019929" y="5949966"/>
              <a:ext cx="884237" cy="40005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000" b="1" i="1" kern="0">
                  <a:solidFill>
                    <a:srgbClr val="FF0000"/>
                  </a:solidFill>
                  <a:effectLst>
                    <a:outerShdw dist="38096" dir="2700000">
                      <a:srgbClr val="C0C0C0"/>
                    </a:outerShdw>
                  </a:effectLst>
                  <a:latin typeface="Tahoma" pitchFamily="34"/>
                </a:rPr>
                <a:t>Статья  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1000" b="1" i="1" kern="0">
                <a:solidFill>
                  <a:srgbClr val="FF0000"/>
                </a:solidFill>
                <a:effectLst>
                  <a:outerShdw dist="38096" dir="2700000">
                    <a:srgbClr val="C0C0C0"/>
                  </a:outerShdw>
                </a:effectLst>
                <a:latin typeface="Tahoma" pitchFamily="34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8529990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931987"/>
          </a:xfrm>
        </p:spPr>
        <p:txBody>
          <a:bodyPr/>
          <a:lstStyle/>
          <a:p>
            <a:r>
              <a:rPr lang="ru-RU" sz="3800"/>
              <a:t>Информационная поддержка внедрения ФГОС как государственного задания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3692525"/>
          </a:xfrm>
        </p:spPr>
        <p:txBody>
          <a:bodyPr/>
          <a:lstStyle/>
          <a:p>
            <a:r>
              <a:rPr lang="ru-RU"/>
              <a:t>новое качество образования;</a:t>
            </a:r>
          </a:p>
          <a:p>
            <a:r>
              <a:rPr lang="ru-RU"/>
              <a:t>инновационная культура педагогической деятельности;</a:t>
            </a:r>
          </a:p>
          <a:p>
            <a:r>
              <a:rPr lang="ru-RU"/>
              <a:t>непрерывность образования;</a:t>
            </a:r>
          </a:p>
          <a:p>
            <a:r>
              <a:rPr lang="ru-RU"/>
              <a:t>общественный договор.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555776" y="332656"/>
            <a:ext cx="5904656" cy="6480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99792" y="214290"/>
            <a:ext cx="5544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ФГОС: три системы требований</a:t>
            </a:r>
            <a:endParaRPr lang="ru-RU" sz="2800" b="1" dirty="0"/>
          </a:p>
        </p:txBody>
      </p:sp>
      <p:sp>
        <p:nvSpPr>
          <p:cNvPr id="9" name="Выноска со стрелкой вправо 8"/>
          <p:cNvSpPr/>
          <p:nvPr/>
        </p:nvSpPr>
        <p:spPr>
          <a:xfrm>
            <a:off x="467544" y="1412776"/>
            <a:ext cx="1152128" cy="4680520"/>
          </a:xfrm>
          <a:prstGeom prst="rightArrow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83568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39552" y="1268760"/>
            <a:ext cx="738664" cy="49463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3600" dirty="0" smtClean="0"/>
              <a:t>Запросы и ожидания</a:t>
            </a:r>
            <a:endParaRPr lang="ru-RU" sz="3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35696" y="1124744"/>
            <a:ext cx="208823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63688" y="3212976"/>
            <a:ext cx="208823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63688" y="5229200"/>
            <a:ext cx="2160240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войная стрелка вверх/вниз 15"/>
          <p:cNvSpPr/>
          <p:nvPr/>
        </p:nvSpPr>
        <p:spPr>
          <a:xfrm>
            <a:off x="2483768" y="2204864"/>
            <a:ext cx="720080" cy="1008112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верх/вниз 16"/>
          <p:cNvSpPr/>
          <p:nvPr/>
        </p:nvSpPr>
        <p:spPr>
          <a:xfrm>
            <a:off x="2555776" y="4365104"/>
            <a:ext cx="576064" cy="864096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051720" y="134076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Требования к структуре ООП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785918" y="3286124"/>
            <a:ext cx="1993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Требования к результатам освоения ООП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907704" y="5339257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Требования к условиям реализации ООП</a:t>
            </a:r>
            <a:endParaRPr lang="ru-RU" b="1" dirty="0"/>
          </a:p>
        </p:txBody>
      </p:sp>
      <p:sp>
        <p:nvSpPr>
          <p:cNvPr id="21" name="Выноска со стрелкой вправо 20"/>
          <p:cNvSpPr/>
          <p:nvPr/>
        </p:nvSpPr>
        <p:spPr>
          <a:xfrm>
            <a:off x="4427984" y="1340768"/>
            <a:ext cx="1152128" cy="4680520"/>
          </a:xfrm>
          <a:prstGeom prst="rightArrow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429124" y="1412776"/>
            <a:ext cx="7143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Общие рамки для системы нормативов</a:t>
            </a:r>
            <a:endParaRPr lang="ru-RU" dirty="0"/>
          </a:p>
        </p:txBody>
      </p:sp>
      <p:sp>
        <p:nvSpPr>
          <p:cNvPr id="23" name="Стрелка вправо 22"/>
          <p:cNvSpPr/>
          <p:nvPr/>
        </p:nvSpPr>
        <p:spPr>
          <a:xfrm>
            <a:off x="5220072" y="1628800"/>
            <a:ext cx="288032" cy="43204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5220072" y="5013176"/>
            <a:ext cx="288032" cy="43204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724128" y="1196752"/>
            <a:ext cx="3240360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724128" y="3212976"/>
            <a:ext cx="316835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724128" y="4869160"/>
            <a:ext cx="316835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6084168" y="1484784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Организационные и педагогические условия деятельности системы образования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6012160" y="335699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Ожидаемые результаты деятельности системы образования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012160" y="5085184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Ресурсы: кадры, материальная база, информация, финансы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/>
              <a:t>Уровни реализации ФГОС</a:t>
            </a:r>
            <a:endParaRPr lang="en-US" sz="3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100" b="1" dirty="0">
                <a:solidFill>
                  <a:srgbClr val="FF0000"/>
                </a:solidFill>
              </a:rPr>
              <a:t>РЕПРОДУКТИВНЫЙ:</a:t>
            </a:r>
          </a:p>
          <a:p>
            <a:pPr>
              <a:lnSpc>
                <a:spcPct val="80000"/>
              </a:lnSpc>
            </a:pPr>
            <a:r>
              <a:rPr lang="ru-RU" sz="2100" b="1" dirty="0"/>
              <a:t>• принятие </a:t>
            </a:r>
            <a:r>
              <a:rPr lang="ru-RU" sz="2100" dirty="0"/>
              <a:t>идеологии ФГОС;</a:t>
            </a:r>
            <a:endParaRPr lang="ru-RU" sz="2100" b="1" dirty="0"/>
          </a:p>
          <a:p>
            <a:pPr>
              <a:lnSpc>
                <a:spcPct val="80000"/>
              </a:lnSpc>
            </a:pPr>
            <a:r>
              <a:rPr lang="ru-RU" sz="2100" b="1" dirty="0"/>
              <a:t>• освоение</a:t>
            </a:r>
            <a:r>
              <a:rPr lang="ru-RU" sz="2100" dirty="0"/>
              <a:t> новой системы требований к структуре основной образовательной программы, результатам её освоения и условиям реализации, а также системы оценки итогов образовательной деятельности обучающихся;</a:t>
            </a:r>
            <a:endParaRPr lang="ru-RU" sz="2100" b="1" dirty="0"/>
          </a:p>
          <a:p>
            <a:pPr>
              <a:lnSpc>
                <a:spcPct val="80000"/>
              </a:lnSpc>
            </a:pPr>
            <a:r>
              <a:rPr lang="ru-RU" sz="2100" b="1" dirty="0"/>
              <a:t>• овладение</a:t>
            </a:r>
            <a:r>
              <a:rPr lang="ru-RU" sz="2100" dirty="0"/>
              <a:t> учебно-методическими и информационно-методическими ресурсами, необходимыми для успешного решения задач ФГОС.</a:t>
            </a:r>
          </a:p>
          <a:p>
            <a:pPr>
              <a:lnSpc>
                <a:spcPct val="80000"/>
              </a:lnSpc>
            </a:pPr>
            <a:r>
              <a:rPr lang="ru-RU" sz="2100" b="1" dirty="0">
                <a:solidFill>
                  <a:srgbClr val="FF0000"/>
                </a:solidFill>
              </a:rPr>
              <a:t>ЧАСТИЧНО-ПОИСКОВЫЙ:</a:t>
            </a:r>
          </a:p>
          <a:p>
            <a:pPr>
              <a:lnSpc>
                <a:spcPct val="80000"/>
              </a:lnSpc>
            </a:pPr>
            <a:r>
              <a:rPr lang="ru-RU" sz="2100" b="1" dirty="0"/>
              <a:t>инновационная деятельность </a:t>
            </a:r>
            <a:r>
              <a:rPr lang="ru-RU" sz="2100" dirty="0"/>
              <a:t>по совершенствованию процесса реализации ФГОС</a:t>
            </a:r>
          </a:p>
          <a:p>
            <a:pPr>
              <a:lnSpc>
                <a:spcPct val="80000"/>
              </a:lnSpc>
            </a:pPr>
            <a:r>
              <a:rPr lang="ru-RU" sz="2100" b="1" dirty="0">
                <a:solidFill>
                  <a:srgbClr val="FF0000"/>
                </a:solidFill>
              </a:rPr>
              <a:t>ТВОРЧЕСКИЙ:</a:t>
            </a:r>
          </a:p>
          <a:p>
            <a:pPr>
              <a:lnSpc>
                <a:spcPct val="80000"/>
              </a:lnSpc>
            </a:pPr>
            <a:r>
              <a:rPr lang="ru-RU" sz="2100" b="1" dirty="0"/>
              <a:t>авторские варианты </a:t>
            </a:r>
            <a:r>
              <a:rPr lang="ru-RU" sz="2100" dirty="0"/>
              <a:t>реализации идей ФГОС</a:t>
            </a:r>
            <a:endParaRPr lang="en-US" sz="2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Этапы перехода на ФГОС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Подготовительный этап создания условий для реализации ФГОС - (дорожная карта);</a:t>
            </a:r>
          </a:p>
          <a:p>
            <a:r>
              <a:rPr lang="ru-RU" dirty="0"/>
              <a:t>Этап эффективной реализации ООП – (институциональный условия реализации);</a:t>
            </a:r>
          </a:p>
          <a:p>
            <a:r>
              <a:rPr lang="ru-RU" dirty="0"/>
              <a:t>Этап контроля результативности реализации ФГОС – (система мониторинга качества образования).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800" dirty="0"/>
              <a:t>Результат подготовительного этапа внедрения ФГОС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1500" dirty="0"/>
              <a:t>разработана и утверждена основная образовательная программа образовательного учреждения; </a:t>
            </a:r>
          </a:p>
          <a:p>
            <a:pPr>
              <a:lnSpc>
                <a:spcPct val="80000"/>
              </a:lnSpc>
            </a:pPr>
            <a:r>
              <a:rPr lang="ru-RU" sz="1500" dirty="0"/>
              <a:t>нормативная база образовательного учреждения приведена в соответствие с требованиями ФГОС (цели образовательного процесса, режим занятий, финансирование, материально-техническое обеспечение и т. п.); </a:t>
            </a:r>
          </a:p>
          <a:p>
            <a:pPr>
              <a:lnSpc>
                <a:spcPct val="80000"/>
              </a:lnSpc>
            </a:pPr>
            <a:r>
              <a:rPr lang="ru-RU" sz="1500" dirty="0"/>
              <a:t>приведены в соответствие с требованиями ФГОС и новыми тарифно-квалификационными характеристиками должностные инструкции работников образовательного учреждения; </a:t>
            </a:r>
          </a:p>
          <a:p>
            <a:pPr>
              <a:lnSpc>
                <a:spcPct val="80000"/>
              </a:lnSpc>
            </a:pPr>
            <a:r>
              <a:rPr lang="ru-RU" sz="1500" dirty="0"/>
              <a:t>определен список учебников и учебных пособий, используемых в образовательном процессе в соответствии с ФГОС; </a:t>
            </a:r>
          </a:p>
          <a:p>
            <a:pPr>
              <a:lnSpc>
                <a:spcPct val="80000"/>
              </a:lnSpc>
            </a:pPr>
            <a:r>
              <a:rPr lang="ru-RU" sz="1500" dirty="0"/>
              <a:t>разработаны локальные акты, регламентирующих установление заработной платы работников образовательного учреждения, в том числе стимулирующих надбавок и доплат, порядка и размеров премирования в соответствии с НСОТ; заключены дополнительные соглашения к трудовому договору с педагогическими работниками; </a:t>
            </a:r>
          </a:p>
          <a:p>
            <a:pPr>
              <a:lnSpc>
                <a:spcPct val="80000"/>
              </a:lnSpc>
            </a:pPr>
            <a:r>
              <a:rPr lang="ru-RU" sz="1500" dirty="0"/>
              <a:t>определена оптимальная для реализации модель организации образовательного процесса, обеспечивающая организацию внеурочной деятельности обучающихся (например, модель взаимодействия с учреждениями (ем) дополнительного образования детей); </a:t>
            </a:r>
          </a:p>
          <a:p>
            <a:pPr>
              <a:lnSpc>
                <a:spcPct val="80000"/>
              </a:lnSpc>
            </a:pPr>
            <a:r>
              <a:rPr lang="ru-RU" sz="1500" dirty="0"/>
              <a:t>разработан план методической работы, обеспечивающей сопровождение введения ФГОС; </a:t>
            </a:r>
          </a:p>
          <a:p>
            <a:pPr>
              <a:lnSpc>
                <a:spcPct val="80000"/>
              </a:lnSpc>
            </a:pPr>
            <a:r>
              <a:rPr lang="ru-RU" sz="1500" dirty="0"/>
              <a:t>осуществлено повышение квалификации всех учителей начальной школы, управленцев; </a:t>
            </a:r>
          </a:p>
          <a:p>
            <a:pPr>
              <a:lnSpc>
                <a:spcPct val="80000"/>
              </a:lnSpc>
            </a:pPr>
            <a:r>
              <a:rPr lang="ru-RU" sz="1500" dirty="0"/>
              <a:t>обеспечены кадровые, финансовые, материально-технические и иные условия реализации основной образовательной программы начального общего образования в соответствии с требованиями ФГОС.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69987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Проектирование и реализация мероприятий «Дорожной карты»:</a:t>
            </a:r>
            <a:endParaRPr lang="ru-RU" sz="36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839788" lvl="1" indent="-495300">
              <a:lnSpc>
                <a:spcPct val="90000"/>
              </a:lnSpc>
            </a:pPr>
            <a:r>
              <a:rPr lang="ru-RU" sz="2400" dirty="0" smtClean="0"/>
              <a:t>создание </a:t>
            </a:r>
            <a:r>
              <a:rPr lang="ru-RU" sz="2400" dirty="0"/>
              <a:t>нормативного обеспечения введения ФГОС</a:t>
            </a:r>
            <a:r>
              <a:rPr lang="ru-RU" sz="2400" dirty="0" smtClean="0"/>
              <a:t>; </a:t>
            </a:r>
          </a:p>
          <a:p>
            <a:pPr marL="839788" lvl="1" indent="-495300">
              <a:lnSpc>
                <a:spcPct val="90000"/>
              </a:lnSpc>
            </a:pPr>
            <a:r>
              <a:rPr lang="ru-RU" sz="2400" dirty="0" smtClean="0"/>
              <a:t>организационно-содержательное обеспечение введения ФГОС;</a:t>
            </a:r>
            <a:endParaRPr lang="ru-RU" sz="2400" dirty="0"/>
          </a:p>
          <a:p>
            <a:pPr marL="839788" lvl="1" indent="-495300">
              <a:lnSpc>
                <a:spcPct val="90000"/>
              </a:lnSpc>
            </a:pPr>
            <a:r>
              <a:rPr lang="ru-RU" sz="2400" dirty="0"/>
              <a:t>создание финансово-экономического обеспечения введения ФГОС;</a:t>
            </a:r>
          </a:p>
          <a:p>
            <a:pPr marL="839788" lvl="1" indent="-495300">
              <a:lnSpc>
                <a:spcPct val="90000"/>
              </a:lnSpc>
            </a:pPr>
            <a:r>
              <a:rPr lang="ru-RU" sz="2400" dirty="0"/>
              <a:t>кадровое и методическое обеспечение перехода на ФГОС;</a:t>
            </a:r>
          </a:p>
          <a:p>
            <a:pPr marL="839788" lvl="1" indent="-495300">
              <a:lnSpc>
                <a:spcPct val="90000"/>
              </a:lnSpc>
            </a:pPr>
            <a:r>
              <a:rPr lang="ru-RU" sz="2400" dirty="0"/>
              <a:t>информационное обеспечение перехода ОУ на ФГОС;</a:t>
            </a:r>
          </a:p>
          <a:p>
            <a:pPr marL="839788" lvl="1" indent="-495300">
              <a:lnSpc>
                <a:spcPct val="90000"/>
              </a:lnSpc>
            </a:pPr>
            <a:r>
              <a:rPr lang="ru-RU" sz="2400" dirty="0"/>
              <a:t>создание материально-технического обеспечения введения ФГОС.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r>
              <a:rPr lang="ru-RU" sz="2400" b="1" i="1" dirty="0" smtClean="0">
                <a:solidFill>
                  <a:schemeClr val="tx1"/>
                </a:solidFill>
              </a:rPr>
              <a:t>Приказы </a:t>
            </a:r>
            <a:r>
              <a:rPr lang="ru-RU" sz="2400" b="1" dirty="0" smtClean="0">
                <a:solidFill>
                  <a:schemeClr val="tx1"/>
                </a:solidFill>
              </a:rPr>
              <a:t>по общеобразовательному учреждению о введении ФГОС ООО</a:t>
            </a:r>
            <a:endParaRPr lang="ru-RU" sz="2400" b="1" dirty="0" smtClean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57813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sz="1600" dirty="0" smtClean="0"/>
              <a:t>Комплекс мероприятий по введению ФГОС ООО в общеобразовательном учреждении оформляется приказами. Перечень приказов, их количество определяется общеобразовательным учреждением самостоятельно</a:t>
            </a:r>
            <a:r>
              <a:rPr lang="ru-RU" sz="1600" dirty="0"/>
              <a:t>:</a:t>
            </a:r>
            <a:endParaRPr lang="ru-RU" sz="1600" dirty="0" smtClean="0"/>
          </a:p>
          <a:p>
            <a:pPr>
              <a:buFont typeface="Arial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О 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переходе ОУ на обучение  по ФГОС ООО</a:t>
            </a:r>
          </a:p>
          <a:p>
            <a:pPr>
              <a:buFont typeface="Arial"/>
              <a:buChar char="•"/>
            </a:pPr>
            <a:r>
              <a:rPr lang="ru-RU" sz="2400" dirty="0">
                <a:solidFill>
                  <a:schemeClr val="tx1"/>
                </a:solidFill>
                <a:latin typeface="+mn-lt"/>
              </a:rPr>
              <a:t>О разработке образовательной  программы </a:t>
            </a:r>
          </a:p>
          <a:p>
            <a:pPr>
              <a:buFont typeface="Arial"/>
              <a:buChar char="•"/>
            </a:pPr>
            <a:r>
              <a:rPr lang="ru-RU" sz="2400" dirty="0">
                <a:solidFill>
                  <a:schemeClr val="tx1"/>
                </a:solidFill>
                <a:latin typeface="+mn-lt"/>
              </a:rPr>
              <a:t>Об утверждении образовательной программы  </a:t>
            </a:r>
          </a:p>
          <a:p>
            <a:pPr>
              <a:buFont typeface="Arial"/>
              <a:buChar char="•"/>
            </a:pPr>
            <a:r>
              <a:rPr lang="ru-RU" sz="2400" dirty="0">
                <a:solidFill>
                  <a:schemeClr val="tx1"/>
                </a:solidFill>
                <a:latin typeface="+mn-lt"/>
              </a:rPr>
              <a:t>Об утверждении учебного плана</a:t>
            </a:r>
          </a:p>
          <a:p>
            <a:pPr>
              <a:buFont typeface="Arial"/>
              <a:buChar char="•"/>
            </a:pPr>
            <a:r>
              <a:rPr lang="ru-RU" sz="2400" dirty="0">
                <a:solidFill>
                  <a:schemeClr val="tx1"/>
                </a:solidFill>
                <a:latin typeface="+mn-lt"/>
              </a:rPr>
              <a:t>Об утверждении программы внеурочной деятельности</a:t>
            </a:r>
          </a:p>
          <a:p>
            <a:pPr>
              <a:buFont typeface="Arial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О 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проведении </a:t>
            </a:r>
            <a:r>
              <a:rPr lang="ru-RU" sz="2400" dirty="0" err="1">
                <a:solidFill>
                  <a:schemeClr val="tx1"/>
                </a:solidFill>
                <a:latin typeface="+mn-lt"/>
              </a:rPr>
              <a:t>внутришкольного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 мониторинга  реализации ФГОС ООО</a:t>
            </a:r>
          </a:p>
          <a:p>
            <a:pPr>
              <a:buFont typeface="Arial"/>
              <a:buChar char="•"/>
            </a:pPr>
            <a:r>
              <a:rPr lang="ru-RU" sz="2400" dirty="0">
                <a:solidFill>
                  <a:schemeClr val="tx1"/>
                </a:solidFill>
                <a:latin typeface="+mn-lt"/>
              </a:rPr>
              <a:t>О внесении изменений в должностные </a:t>
            </a: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инструкции и т.п.</a:t>
            </a:r>
          </a:p>
        </p:txBody>
      </p:sp>
    </p:spTree>
    <p:extLst>
      <p:ext uri="{BB962C8B-B14F-4D97-AF65-F5344CB8AC3E}">
        <p14:creationId xmlns="" xmlns:p14="http://schemas.microsoft.com/office/powerpoint/2010/main" val="1016073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</TotalTime>
  <Words>753</Words>
  <PresentationFormat>Экран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Алгоритм эффективного внедрения ФГОС  </vt:lpstr>
      <vt:lpstr>Качество образования</vt:lpstr>
      <vt:lpstr>Информационная поддержка внедрения ФГОС как государственного задания</vt:lpstr>
      <vt:lpstr>Слайд 4</vt:lpstr>
      <vt:lpstr>Уровни реализации ФГОС</vt:lpstr>
      <vt:lpstr>Этапы перехода на ФГОС</vt:lpstr>
      <vt:lpstr>Результат подготовительного этапа внедрения ФГОС</vt:lpstr>
      <vt:lpstr>Проектирование и реализация мероприятий «Дорожной карты»:</vt:lpstr>
      <vt:lpstr>Приказы по общеобразовательному учреждению о введении ФГОС ООО</vt:lpstr>
      <vt:lpstr>Примерный перечень локальных актов общеобразовательного учреждения, регламентирующих отдельные стороны образовательного процесса в условиях введения ФГОС ООО:</vt:lpstr>
      <vt:lpstr>Требования к педагогическим кадрам</vt:lpstr>
      <vt:lpstr>Алгоритм управленческих действий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эффективного внедрения ФГОС  </dc:title>
  <cp:lastModifiedBy>Kaf.Upr</cp:lastModifiedBy>
  <cp:revision>6</cp:revision>
  <dcterms:modified xsi:type="dcterms:W3CDTF">2013-05-15T07:56:15Z</dcterms:modified>
</cp:coreProperties>
</file>